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y="5143500" cx="9144000"/>
  <p:notesSz cx="6858000" cy="9144000"/>
  <p:embeddedFontLst>
    <p:embeddedFont>
      <p:font typeface="Montserrat SemiBold"/>
      <p:regular r:id="rId26"/>
      <p:bold r:id="rId27"/>
      <p:italic r:id="rId28"/>
      <p:boldItalic r:id="rId29"/>
    </p:embeddedFont>
    <p:embeddedFont>
      <p:font typeface="Montserrat"/>
      <p:regular r:id="rId30"/>
      <p:bold r:id="rId31"/>
      <p:italic r:id="rId32"/>
      <p:boldItalic r:id="rId33"/>
    </p:embeddedFont>
    <p:embeddedFont>
      <p:font typeface="Frank Ruhl Libre"/>
      <p:regular r:id="rId34"/>
      <p:bold r:id="rId35"/>
    </p:embeddedFont>
    <p:embeddedFont>
      <p:font typeface="Montserrat ExtraBold"/>
      <p:bold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http://customooxmlschemas.google.com/">
      <go:slidesCustomData xmlns:go="http://customooxmlschemas.google.com/" r:id="rId38" roundtripDataSignature="AMtx7mhVEf0rcN6706CV4pUBVGnA4jEUd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E1CA6B4-E545-4C2C-990E-045FCA931065}">
  <a:tblStyle styleId="{9E1CA6B4-E545-4C2C-990E-045FCA931065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 b="off" i="off"/>
    </a:band1H>
    <a:band2H>
      <a:tcTxStyle b="off" i="off"/>
    </a:band2H>
    <a:band1V>
      <a:tcTxStyle b="off" i="off"/>
    </a:band1V>
    <a:band2V>
      <a:tcTxStyle b="off" i="off"/>
    </a:band2V>
    <a:lastCol>
      <a:tcTxStyle b="off" i="off"/>
    </a:lastCol>
    <a:firstCol>
      <a:tcTxStyle b="off" i="off"/>
    </a:firstCol>
    <a:lastRow>
      <a:tcTxStyle b="off" i="off"/>
    </a:lastRow>
    <a:seCell>
      <a:tcTxStyle b="off" i="off"/>
    </a:seCell>
    <a:swCell>
      <a:tcTxStyle b="off" i="off"/>
    </a:swCell>
    <a:firstRow>
      <a:tcTxStyle b="off" i="off"/>
    </a:firstRow>
    <a:neCell>
      <a:tcTxStyle b="off" i="off"/>
    </a:neCell>
    <a:nwCell>
      <a:tcTxStyle b="off" i="off"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MontserratSemiBold-regular.fntdata"/><Relationship Id="rId25" Type="http://schemas.openxmlformats.org/officeDocument/2006/relationships/slide" Target="slides/slide19.xml"/><Relationship Id="rId28" Type="http://schemas.openxmlformats.org/officeDocument/2006/relationships/font" Target="fonts/MontserratSemiBold-italic.fntdata"/><Relationship Id="rId27" Type="http://schemas.openxmlformats.org/officeDocument/2006/relationships/font" Target="fonts/MontserratSemiBold-bold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MontserratSemiBold-bold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Montserrat-bold.fntdata"/><Relationship Id="rId30" Type="http://schemas.openxmlformats.org/officeDocument/2006/relationships/font" Target="fonts/Montserrat-regular.fntdata"/><Relationship Id="rId11" Type="http://schemas.openxmlformats.org/officeDocument/2006/relationships/slide" Target="slides/slide5.xml"/><Relationship Id="rId33" Type="http://schemas.openxmlformats.org/officeDocument/2006/relationships/font" Target="fonts/Montserrat-boldItalic.fntdata"/><Relationship Id="rId10" Type="http://schemas.openxmlformats.org/officeDocument/2006/relationships/slide" Target="slides/slide4.xml"/><Relationship Id="rId32" Type="http://schemas.openxmlformats.org/officeDocument/2006/relationships/font" Target="fonts/Montserrat-italic.fntdata"/><Relationship Id="rId13" Type="http://schemas.openxmlformats.org/officeDocument/2006/relationships/slide" Target="slides/slide7.xml"/><Relationship Id="rId35" Type="http://schemas.openxmlformats.org/officeDocument/2006/relationships/font" Target="fonts/FrankRuhlLibre-bold.fntdata"/><Relationship Id="rId12" Type="http://schemas.openxmlformats.org/officeDocument/2006/relationships/slide" Target="slides/slide6.xml"/><Relationship Id="rId34" Type="http://schemas.openxmlformats.org/officeDocument/2006/relationships/font" Target="fonts/FrankRuhlLibre-regular.fntdata"/><Relationship Id="rId15" Type="http://schemas.openxmlformats.org/officeDocument/2006/relationships/slide" Target="slides/slide9.xml"/><Relationship Id="rId37" Type="http://schemas.openxmlformats.org/officeDocument/2006/relationships/font" Target="fonts/MontserratExtraBold-boldItalic.fntdata"/><Relationship Id="rId14" Type="http://schemas.openxmlformats.org/officeDocument/2006/relationships/slide" Target="slides/slide8.xml"/><Relationship Id="rId36" Type="http://schemas.openxmlformats.org/officeDocument/2006/relationships/font" Target="fonts/MontserratExtraBold-bold.fntdata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38" Type="http://customschemas.google.com/relationships/presentationmetadata" Target="meta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0.png>
</file>

<file path=ppt/media/image11.png>
</file>

<file path=ppt/media/image12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3" name="Google Shape;93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1" name="Google Shape;161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69" name="Google Shape;169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76" name="Google Shape;176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3" name="Google Shape;183;p1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2" name="Google Shape;192;p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99" name="Google Shape;199;p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"/>
              <a:t>Before we talk about our results, we have to introduce a tool named SHAP.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"/>
              <a:t>Its name comes from the SHapley Additive explanation in the research of game theory, it is a  package that can interpret the output of any machine learning model.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"/>
              <a:t>SHAP builds a model where all features are considered "contributors" and give each feature a SHAP value.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"/>
              <a:t>We can use this value to evaluate the importance of features and their correlations with obesity.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2" name="Google Shape;212;p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">
                <a:solidFill>
                  <a:schemeClr val="dk1"/>
                </a:solidFill>
              </a:rPr>
              <a:t>First, let me introduce the basic attribute of this graph.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">
                <a:solidFill>
                  <a:schemeClr val="dk1"/>
                </a:solidFill>
              </a:rPr>
              <a:t>For the color, the more red a point is, means the feature value is higher.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">
                <a:solidFill>
                  <a:schemeClr val="dk1"/>
                </a:solidFill>
              </a:rPr>
              <a:t>For the horizontal axis, the positive value means a positive correlation with obesity. The higher value means a more significant correlation.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">
                <a:solidFill>
                  <a:schemeClr val="dk1"/>
                </a:solidFill>
              </a:rPr>
              <a:t>So we can see that, in general, Non built environment has a more significant correlation with obesity than built environment.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">
                <a:solidFill>
                  <a:schemeClr val="dk1"/>
                </a:solidFill>
              </a:rPr>
              <a:t>For example, the Advance represents the education level, so we can say that when a district’s education level is higher, there are lower obesity. That’s consistent with our intuition.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">
                <a:solidFill>
                  <a:schemeClr val="dk1"/>
                </a:solidFill>
              </a:rPr>
              <a:t>Then let’s focus on the Built Environment: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">
                <a:solidFill>
                  <a:schemeClr val="dk1"/>
                </a:solidFill>
              </a:rPr>
              <a:t>For </a:t>
            </a:r>
            <a:r>
              <a:rPr b="1" lang="en">
                <a:solidFill>
                  <a:schemeClr val="dk1"/>
                </a:solidFill>
              </a:rPr>
              <a:t>HFood</a:t>
            </a:r>
            <a:r>
              <a:rPr lang="en">
                <a:solidFill>
                  <a:schemeClr val="dk1"/>
                </a:solidFill>
              </a:rPr>
              <a:t> and </a:t>
            </a:r>
            <a:r>
              <a:rPr b="1" lang="en">
                <a:solidFill>
                  <a:schemeClr val="dk1"/>
                </a:solidFill>
              </a:rPr>
              <a:t>Transit</a:t>
            </a:r>
            <a:r>
              <a:rPr lang="en">
                <a:solidFill>
                  <a:schemeClr val="dk1"/>
                </a:solidFill>
              </a:rPr>
              <a:t> which means supermarkets and transits density, there is a positive correlation with obesity.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">
                <a:solidFill>
                  <a:schemeClr val="dk1"/>
                </a:solidFill>
              </a:rPr>
              <a:t>Also, the distribution of supermarkets is the most significant among all built environment features.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">
                <a:solidFill>
                  <a:schemeClr val="dk1"/>
                </a:solidFill>
              </a:rPr>
              <a:t>For </a:t>
            </a:r>
            <a:r>
              <a:rPr b="1" lang="en">
                <a:solidFill>
                  <a:schemeClr val="dk1"/>
                </a:solidFill>
              </a:rPr>
              <a:t>nodeD</a:t>
            </a:r>
            <a:r>
              <a:rPr lang="en">
                <a:solidFill>
                  <a:schemeClr val="dk1"/>
                </a:solidFill>
              </a:rPr>
              <a:t> and </a:t>
            </a:r>
            <a:r>
              <a:rPr b="1" lang="en">
                <a:solidFill>
                  <a:schemeClr val="dk1"/>
                </a:solidFill>
                <a:highlight>
                  <a:srgbClr val="FFFFFF"/>
                </a:highlight>
              </a:rPr>
              <a:t>JFood</a:t>
            </a:r>
            <a:r>
              <a:rPr lang="en">
                <a:solidFill>
                  <a:schemeClr val="dk1"/>
                </a:solidFill>
              </a:rPr>
              <a:t> means pedestrian Intersection and junk food restaurants, there is a negative correlation with obesity.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rPr lang="en">
                <a:solidFill>
                  <a:schemeClr val="dk1"/>
                </a:solidFill>
              </a:rPr>
              <a:t>At last, for the percentage of sidewalks, the park and restaurant density, there are no significant correlation with obesity.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25" name="Google Shape;225;p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2" name="Google Shape;232;p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9" name="Google Shape;239;p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" name="Google Shape;100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7" name="Google Shape;107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200">
                <a:solidFill>
                  <a:srgbClr val="0E101A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By identifying the quantitative relationship between urban planning decisions and the health status of the residents </a:t>
            </a:r>
            <a:endParaRPr sz="1200">
              <a:solidFill>
                <a:srgbClr val="0E101A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en" sz="1200">
                <a:solidFill>
                  <a:srgbClr val="0E101A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Our project will gives policymakers and urban planners a measurable idea of how to utilizing urban resources and take action to the neighborhoods. </a:t>
            </a:r>
            <a:endParaRPr sz="1200">
              <a:solidFill>
                <a:srgbClr val="0E101A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4" name="Google Shape;114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</a:pPr>
            <a:r>
              <a:rPr lang="en" sz="1200">
                <a:latin typeface="Times New Roman"/>
                <a:ea typeface="Times New Roman"/>
                <a:cs typeface="Times New Roman"/>
                <a:sym typeface="Times New Roman"/>
              </a:rPr>
              <a:t>In our project, we will use the feature that mentioned in the Social Determinants of Health. </a:t>
            </a:r>
            <a:r>
              <a:rPr lang="en" sz="1200">
                <a:solidFill>
                  <a:srgbClr val="0E101A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200">
              <a:solidFill>
                <a:srgbClr val="0E101A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</a:pPr>
            <a:r>
              <a:rPr lang="en" sz="1200">
                <a:solidFill>
                  <a:srgbClr val="0E101A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SDOH are non-medical feature that affect residents health such as Built environment,  income, education and social</a:t>
            </a:r>
            <a:endParaRPr sz="1200">
              <a:solidFill>
                <a:srgbClr val="0E101A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indent="0" lvl="0" marL="0" rtl="0" algn="l">
              <a:lnSpc>
                <a:spcPct val="200000"/>
              </a:lnSpc>
              <a:spcBef>
                <a:spcPts val="1000"/>
              </a:spcBef>
              <a:spcAft>
                <a:spcPts val="0"/>
              </a:spcAft>
              <a:buSzPts val="1100"/>
              <a:buNone/>
            </a:pPr>
            <a:r>
              <a:rPr lang="en" sz="1200">
                <a:solidFill>
                  <a:srgbClr val="0E101A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We want to find out how well these features performance in our prediction model, especially the built environment</a:t>
            </a:r>
            <a:endParaRPr sz="1200">
              <a:solidFill>
                <a:srgbClr val="0E101A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2" name="Google Shape;12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9" name="Google Shape;129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37" name="Google Shape;137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6" name="Google Shape;146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4" name="Google Shape;154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3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3.png"/><Relationship Id="rId4" Type="http://schemas.openxmlformats.org/officeDocument/2006/relationships/image" Target="../media/image1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220337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Washington Square Arch in autumn." id="9" name="Google Shape;9;p21"/>
          <p:cNvPicPr preferRelativeResize="0"/>
          <p:nvPr/>
        </p:nvPicPr>
        <p:blipFill rotWithShape="1">
          <a:blip r:embed="rId2">
            <a:alphaModFix amt="22000"/>
          </a:blip>
          <a:srcRect b="0" l="0" r="0" t="15647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New York University logo" id="10" name="Google Shape;10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47363" y="427947"/>
            <a:ext cx="1049175" cy="3561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1"/>
          <p:cNvSpPr txBox="1"/>
          <p:nvPr>
            <p:ph type="title"/>
          </p:nvPr>
        </p:nvSpPr>
        <p:spPr>
          <a:xfrm>
            <a:off x="904850" y="1253682"/>
            <a:ext cx="7333800" cy="15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72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2" name="Google Shape;12;p21"/>
          <p:cNvSpPr txBox="1"/>
          <p:nvPr>
            <p:ph idx="1" type="subTitle"/>
          </p:nvPr>
        </p:nvSpPr>
        <p:spPr>
          <a:xfrm>
            <a:off x="2496200" y="3103614"/>
            <a:ext cx="4151400" cy="7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21"/>
          <p:cNvSpPr txBox="1"/>
          <p:nvPr>
            <p:ph idx="2" type="body"/>
          </p:nvPr>
        </p:nvSpPr>
        <p:spPr>
          <a:xfrm>
            <a:off x="2496200" y="4155404"/>
            <a:ext cx="4151400" cy="30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●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indent="-2921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○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indent="-2921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■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indent="-2921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●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indent="-2921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○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indent="-2921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■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indent="-2921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●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indent="-2921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○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indent="-2921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000"/>
              <a:buFont typeface="Montserrat SemiBold"/>
              <a:buChar char="■"/>
              <a:defRPr sz="10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30"/>
          <p:cNvSpPr txBox="1"/>
          <p:nvPr>
            <p:ph hasCustomPrompt="1" type="title"/>
          </p:nvPr>
        </p:nvSpPr>
        <p:spPr>
          <a:xfrm>
            <a:off x="311700" y="606575"/>
            <a:ext cx="8520600" cy="167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13000"/>
              <a:buNone/>
              <a:defRPr sz="13000">
                <a:solidFill>
                  <a:srgbClr val="57068C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7" name="Google Shape;57;p30"/>
          <p:cNvSpPr txBox="1"/>
          <p:nvPr>
            <p:ph idx="1" type="body"/>
          </p:nvPr>
        </p:nvSpPr>
        <p:spPr>
          <a:xfrm>
            <a:off x="3007950" y="3094875"/>
            <a:ext cx="3128100" cy="118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  <p:pic>
        <p:nvPicPr>
          <p:cNvPr descr=" " id="58" name="Google Shape;58;p3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59" name="Google Shape;59;p30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b="1" i="0" lang="en" sz="700" u="none" cap="none" strike="noStrik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i="0" sz="700" u="none" cap="none" strike="noStrike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0" name="Google Shape;60;p30"/>
          <p:cNvSpPr txBox="1"/>
          <p:nvPr>
            <p:ph idx="2" type="subTitle"/>
          </p:nvPr>
        </p:nvSpPr>
        <p:spPr>
          <a:xfrm>
            <a:off x="1429500" y="2353776"/>
            <a:ext cx="6285000" cy="46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2800">
                <a:solidFill>
                  <a:schemeClr val="accent1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and Text">
  <p:cSld name="CUSTOM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 " id="62" name="Google Shape;62;p3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31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b="1" i="0" lang="en" sz="700" u="none" cap="none" strike="noStrik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i="0" sz="700" u="none" cap="none" strike="noStrike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4" name="Google Shape;64;p31"/>
          <p:cNvSpPr txBox="1"/>
          <p:nvPr>
            <p:ph type="title"/>
          </p:nvPr>
        </p:nvSpPr>
        <p:spPr>
          <a:xfrm>
            <a:off x="4969800" y="1412750"/>
            <a:ext cx="3766800" cy="1374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3600"/>
              <a:buNone/>
              <a:defRPr>
                <a:solidFill>
                  <a:srgbClr val="57068C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5" name="Google Shape;65;p31"/>
          <p:cNvSpPr txBox="1"/>
          <p:nvPr>
            <p:ph idx="1" type="body"/>
          </p:nvPr>
        </p:nvSpPr>
        <p:spPr>
          <a:xfrm>
            <a:off x="4969675" y="2901150"/>
            <a:ext cx="3766800" cy="137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 algn="l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 algn="l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 algn="l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 algn="l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 algn="l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 algn="l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 algn="l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 algn="l">
              <a:lnSpc>
                <a:spcPct val="125000"/>
              </a:lnSpc>
              <a:spcBef>
                <a:spcPts val="800"/>
              </a:spcBef>
              <a:spcAft>
                <a:spcPts val="80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ist">
  <p:cSld name="CUSTOM_1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 " id="67" name="Google Shape;67;p3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68" name="Google Shape;68;p32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b="1" i="0" lang="en" sz="700" u="none" cap="none" strike="noStrik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i="0" sz="700" u="none" cap="none" strike="noStrike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9" name="Google Shape;69;p32"/>
          <p:cNvSpPr txBox="1"/>
          <p:nvPr>
            <p:ph type="title"/>
          </p:nvPr>
        </p:nvSpPr>
        <p:spPr>
          <a:xfrm>
            <a:off x="311700" y="587975"/>
            <a:ext cx="3610800" cy="89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4000"/>
              <a:buNone/>
              <a:defRPr sz="4000">
                <a:solidFill>
                  <a:srgbClr val="57068C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0" name="Google Shape;70;p32"/>
          <p:cNvSpPr txBox="1"/>
          <p:nvPr>
            <p:ph idx="1" type="body"/>
          </p:nvPr>
        </p:nvSpPr>
        <p:spPr>
          <a:xfrm>
            <a:off x="311700" y="1836175"/>
            <a:ext cx="3610800" cy="243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algn="l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25000"/>
              </a:lnSpc>
              <a:spcBef>
                <a:spcPts val="800"/>
              </a:spcBef>
              <a:spcAft>
                <a:spcPts val="8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71" name="Google Shape;71;p32"/>
          <p:cNvSpPr txBox="1"/>
          <p:nvPr/>
        </p:nvSpPr>
        <p:spPr>
          <a:xfrm>
            <a:off x="5958050" y="683000"/>
            <a:ext cx="2778600" cy="109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2" name="Google Shape;72;p32"/>
          <p:cNvSpPr txBox="1"/>
          <p:nvPr>
            <p:ph idx="2" type="body"/>
          </p:nvPr>
        </p:nvSpPr>
        <p:spPr>
          <a:xfrm>
            <a:off x="5824575" y="683050"/>
            <a:ext cx="2911800" cy="109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 algn="l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73" name="Google Shape;73;p32"/>
          <p:cNvSpPr txBox="1"/>
          <p:nvPr>
            <p:ph idx="3" type="body"/>
          </p:nvPr>
        </p:nvSpPr>
        <p:spPr>
          <a:xfrm>
            <a:off x="5824575" y="1931875"/>
            <a:ext cx="2911800" cy="109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 algn="l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74" name="Google Shape;74;p32"/>
          <p:cNvSpPr txBox="1"/>
          <p:nvPr>
            <p:ph idx="4" type="body"/>
          </p:nvPr>
        </p:nvSpPr>
        <p:spPr>
          <a:xfrm>
            <a:off x="5824575" y="3180700"/>
            <a:ext cx="2911800" cy="1096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2921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Char char="●"/>
              <a:defRPr sz="1000"/>
            </a:lvl1pPr>
            <a:lvl2pPr indent="-292100" lvl="1" marL="9144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2pPr>
            <a:lvl3pPr indent="-292100" lvl="2" marL="13716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000"/>
              <a:buChar char="■"/>
              <a:defRPr sz="1000"/>
            </a:lvl3pPr>
            <a:lvl4pPr indent="-292100" lvl="3" marL="18288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000"/>
              <a:buChar char="●"/>
              <a:defRPr sz="1000"/>
            </a:lvl4pPr>
            <a:lvl5pPr indent="-292100" lvl="4" marL="22860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5pPr>
            <a:lvl6pPr indent="-292100" lvl="5" marL="27432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000"/>
              <a:buChar char="■"/>
              <a:defRPr sz="1000"/>
            </a:lvl6pPr>
            <a:lvl7pPr indent="-292100" lvl="6" marL="32004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000"/>
              <a:buChar char="●"/>
              <a:defRPr sz="1000"/>
            </a:lvl7pPr>
            <a:lvl8pPr indent="-292100" lvl="7" marL="365760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SzPts val="1000"/>
              <a:buChar char="○"/>
              <a:defRPr sz="1000"/>
            </a:lvl8pPr>
            <a:lvl9pPr indent="-292100" lvl="8" marL="4114800" algn="l">
              <a:lnSpc>
                <a:spcPct val="115000"/>
              </a:lnSpc>
              <a:spcBef>
                <a:spcPts val="600"/>
              </a:spcBef>
              <a:spcAft>
                <a:spcPts val="600"/>
              </a:spcAft>
              <a:buSzPts val="1000"/>
              <a:buChar char="■"/>
              <a:defRPr sz="1000"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2880">
          <p15:clr>
            <a:srgbClr val="FA7B17"/>
          </p15:clr>
        </p15:guide>
        <p15:guide id="2" orient="horz" pos="432">
          <p15:clr>
            <a:srgbClr val="FA7B17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CUSTOM_2">
    <p:bg>
      <p:bgPr>
        <a:solidFill>
          <a:srgbClr val="220337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 " id="76" name="Google Shape;76;p33"/>
          <p:cNvPicPr preferRelativeResize="0"/>
          <p:nvPr/>
        </p:nvPicPr>
        <p:blipFill rotWithShape="1">
          <a:blip r:embed="rId2">
            <a:alphaModFix amt="22000"/>
          </a:blip>
          <a:srcRect b="0" l="0" r="0" t="15647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 " id="77" name="Google Shape;77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33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b="1" i="0" lang="en" sz="700" u="none" cap="none" strike="noStrike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i="0" sz="700" u="none" cap="none" strike="noStrike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9" name="Google Shape;79;p33"/>
          <p:cNvSpPr txBox="1"/>
          <p:nvPr>
            <p:ph type="title"/>
          </p:nvPr>
        </p:nvSpPr>
        <p:spPr>
          <a:xfrm>
            <a:off x="904850" y="1264532"/>
            <a:ext cx="6710700" cy="15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60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80" name="Google Shape;80;p33"/>
          <p:cNvSpPr txBox="1"/>
          <p:nvPr>
            <p:ph idx="1" type="subTitle"/>
          </p:nvPr>
        </p:nvSpPr>
        <p:spPr>
          <a:xfrm>
            <a:off x="974919" y="3029082"/>
            <a:ext cx="37152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rgbClr val="FFFFFF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pic>
        <p:nvPicPr>
          <p:cNvPr descr="&quot;" id="81" name="Google Shape;81;p33"/>
          <p:cNvPicPr preferRelativeResize="0"/>
          <p:nvPr/>
        </p:nvPicPr>
        <p:blipFill rotWithShape="1">
          <a:blip r:embed="rId4">
            <a:alphaModFix amt="30000"/>
          </a:blip>
          <a:srcRect b="0" l="0" r="0" t="0"/>
          <a:stretch/>
        </p:blipFill>
        <p:spPr>
          <a:xfrm>
            <a:off x="364347" y="371225"/>
            <a:ext cx="1546225" cy="1170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2">
  <p:cSld name="CUSTOM_3">
    <p:bg>
      <p:bgPr>
        <a:solidFill>
          <a:schemeClr val="lt2"/>
        </a:soli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 " id="83" name="Google Shape;83;p34"/>
          <p:cNvSpPr/>
          <p:nvPr/>
        </p:nvSpPr>
        <p:spPr>
          <a:xfrm>
            <a:off x="166025" y="147625"/>
            <a:ext cx="8830200" cy="4872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 " id="84" name="Google Shape;84;p3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34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b="1" i="0" lang="en" sz="700" u="none" cap="none" strike="noStrik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i="0" sz="700" u="none" cap="none" strike="noStrike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6" name="Google Shape;86;p34"/>
          <p:cNvSpPr txBox="1"/>
          <p:nvPr>
            <p:ph type="title"/>
          </p:nvPr>
        </p:nvSpPr>
        <p:spPr>
          <a:xfrm>
            <a:off x="592275" y="522825"/>
            <a:ext cx="8144400" cy="375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60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with folio" type="blank">
  <p:cSld name="BLANK"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 " id="88" name="Google Shape;88;p3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Google Shape;89;p35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b="1" i="0" lang="en" sz="700" u="none" cap="none" strike="noStrik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i="0" sz="700" u="none" cap="none" strike="noStrike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_1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lt2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22"/>
          <p:cNvSpPr txBox="1"/>
          <p:nvPr>
            <p:ph type="title"/>
          </p:nvPr>
        </p:nvSpPr>
        <p:spPr>
          <a:xfrm>
            <a:off x="1506000" y="1385509"/>
            <a:ext cx="6131700" cy="1638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16" name="Google Shape;16;p22"/>
          <p:cNvSpPr txBox="1"/>
          <p:nvPr>
            <p:ph idx="1" type="subTitle"/>
          </p:nvPr>
        </p:nvSpPr>
        <p:spPr>
          <a:xfrm>
            <a:off x="2462575" y="2959018"/>
            <a:ext cx="4218600" cy="73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3"/>
          <p:cNvSpPr txBox="1"/>
          <p:nvPr>
            <p:ph type="title"/>
          </p:nvPr>
        </p:nvSpPr>
        <p:spPr>
          <a:xfrm>
            <a:off x="311700" y="708000"/>
            <a:ext cx="31323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2400"/>
              <a:buNone/>
              <a:defRPr sz="2400">
                <a:solidFill>
                  <a:srgbClr val="57068C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19" name="Google Shape;19;p23"/>
          <p:cNvSpPr txBox="1"/>
          <p:nvPr>
            <p:ph idx="1" type="body"/>
          </p:nvPr>
        </p:nvSpPr>
        <p:spPr>
          <a:xfrm>
            <a:off x="311700" y="1542000"/>
            <a:ext cx="3054600" cy="28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200"/>
              <a:buChar char="■"/>
              <a:defRPr sz="1200"/>
            </a:lvl9pPr>
          </a:lstStyle>
          <a:p/>
        </p:txBody>
      </p:sp>
      <p:pic>
        <p:nvPicPr>
          <p:cNvPr descr=" " id="20" name="Google Shape;20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23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b="1" i="0" lang="en" sz="700" u="none" cap="none" strike="noStrik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i="0" sz="700" u="none" cap="none" strike="noStrike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432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24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b="1" i="0" lang="en" sz="700" u="none" cap="none" strike="noStrik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i="0" sz="700" u="none" cap="none" strike="noStrike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descr=" " id="24" name="Google Shape;24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24"/>
          <p:cNvSpPr txBox="1"/>
          <p:nvPr>
            <p:ph type="title"/>
          </p:nvPr>
        </p:nvSpPr>
        <p:spPr>
          <a:xfrm>
            <a:off x="311700" y="587975"/>
            <a:ext cx="65511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4800"/>
              <a:buNone/>
              <a:defRPr sz="4800">
                <a:solidFill>
                  <a:srgbClr val="57068C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" name="Google Shape;26;p24"/>
          <p:cNvSpPr txBox="1"/>
          <p:nvPr>
            <p:ph idx="1" type="body"/>
          </p:nvPr>
        </p:nvSpPr>
        <p:spPr>
          <a:xfrm>
            <a:off x="311700" y="1448400"/>
            <a:ext cx="6551100" cy="22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432">
          <p15:clr>
            <a:srgbClr val="FA7B17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5"/>
          <p:cNvSpPr txBox="1"/>
          <p:nvPr>
            <p:ph type="title"/>
          </p:nvPr>
        </p:nvSpPr>
        <p:spPr>
          <a:xfrm>
            <a:off x="311700" y="587970"/>
            <a:ext cx="4945500" cy="113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4800"/>
              <a:buNone/>
              <a:defRPr sz="4800">
                <a:solidFill>
                  <a:srgbClr val="57068C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" name="Google Shape;29;p25"/>
          <p:cNvSpPr txBox="1"/>
          <p:nvPr>
            <p:ph idx="1" type="body"/>
          </p:nvPr>
        </p:nvSpPr>
        <p:spPr>
          <a:xfrm>
            <a:off x="311700" y="2467949"/>
            <a:ext cx="3999900" cy="18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25000"/>
              </a:lnSpc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0" name="Google Shape;30;p25"/>
          <p:cNvSpPr txBox="1"/>
          <p:nvPr>
            <p:ph idx="2" type="body"/>
          </p:nvPr>
        </p:nvSpPr>
        <p:spPr>
          <a:xfrm>
            <a:off x="4619925" y="2467949"/>
            <a:ext cx="3999900" cy="18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algn="l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25000"/>
              </a:lnSpc>
              <a:spcBef>
                <a:spcPts val="8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25000"/>
              </a:lnSpc>
              <a:spcBef>
                <a:spcPts val="800"/>
              </a:spcBef>
              <a:spcAft>
                <a:spcPts val="800"/>
              </a:spcAft>
              <a:buSzPts val="1200"/>
              <a:buChar char="■"/>
              <a:defRPr sz="1200"/>
            </a:lvl9pPr>
          </a:lstStyle>
          <a:p/>
        </p:txBody>
      </p:sp>
      <p:pic>
        <p:nvPicPr>
          <p:cNvPr descr=" " id="31" name="Google Shape;31;p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25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b="1" i="0" lang="en" sz="700" u="none" cap="none" strike="noStrik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i="0" sz="700" u="none" cap="none" strike="noStrike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" name="Google Shape;33;p25"/>
          <p:cNvSpPr txBox="1"/>
          <p:nvPr>
            <p:ph idx="3" type="subTitle"/>
          </p:nvPr>
        </p:nvSpPr>
        <p:spPr>
          <a:xfrm>
            <a:off x="311700" y="2054620"/>
            <a:ext cx="39999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400"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25"/>
          <p:cNvSpPr txBox="1"/>
          <p:nvPr>
            <p:ph idx="4" type="subTitle"/>
          </p:nvPr>
        </p:nvSpPr>
        <p:spPr>
          <a:xfrm>
            <a:off x="4619925" y="2054620"/>
            <a:ext cx="3999900" cy="41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b="1" sz="1400">
                <a:solidFill>
                  <a:schemeClr val="dk1"/>
                </a:solidFill>
              </a:defRPr>
            </a:lvl1pPr>
            <a:lvl2pPr lvl="1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26"/>
          <p:cNvSpPr txBox="1"/>
          <p:nvPr>
            <p:ph type="title"/>
          </p:nvPr>
        </p:nvSpPr>
        <p:spPr>
          <a:xfrm>
            <a:off x="311700" y="530680"/>
            <a:ext cx="8424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3600"/>
              <a:buNone/>
              <a:defRPr>
                <a:solidFill>
                  <a:srgbClr val="57068C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descr=" " id="37" name="Google Shape;37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26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b="1" i="0" lang="en" sz="700" u="none" cap="none" strike="noStrik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i="0" sz="700" u="none" cap="none" strike="noStrike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7"/>
          <p:cNvSpPr txBox="1"/>
          <p:nvPr>
            <p:ph type="title"/>
          </p:nvPr>
        </p:nvSpPr>
        <p:spPr>
          <a:xfrm>
            <a:off x="1772975" y="528144"/>
            <a:ext cx="5597700" cy="2475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5600"/>
              <a:buNone/>
              <a:defRPr sz="5600">
                <a:solidFill>
                  <a:srgbClr val="57068C"/>
                </a:solidFill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pic>
        <p:nvPicPr>
          <p:cNvPr descr=" " id="41" name="Google Shape;41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27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b="1" i="0" lang="en" sz="700" u="none" cap="none" strike="noStrik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i="0" sz="700" u="none" cap="none" strike="noStrike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3" name="Google Shape;43;p27"/>
          <p:cNvSpPr txBox="1"/>
          <p:nvPr>
            <p:ph idx="1" type="body"/>
          </p:nvPr>
        </p:nvSpPr>
        <p:spPr>
          <a:xfrm>
            <a:off x="2120250" y="2660325"/>
            <a:ext cx="4903500" cy="16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30200" lvl="0" marL="4572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1pPr>
            <a:lvl2pPr indent="-330200" lvl="1" marL="9144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2pPr>
            <a:lvl3pPr indent="-330200" lvl="2" marL="13716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indent="-330200" lvl="3" marL="18288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indent="-330200" lvl="4" marL="22860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indent="-330200" lvl="5" marL="27432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indent="-330200" lvl="6" marL="32004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indent="-330200" lvl="7" marL="36576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indent="-330200" lvl="8" marL="4114800" algn="ctr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descr=" " id="45" name="Google Shape;45;p28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28"/>
          <p:cNvSpPr txBox="1"/>
          <p:nvPr>
            <p:ph type="title"/>
          </p:nvPr>
        </p:nvSpPr>
        <p:spPr>
          <a:xfrm>
            <a:off x="294375" y="1233175"/>
            <a:ext cx="4079100" cy="1482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3600"/>
              <a:buNone/>
              <a:defRPr sz="3600">
                <a:solidFill>
                  <a:srgbClr val="57068C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47" name="Google Shape;47;p28"/>
          <p:cNvSpPr txBox="1"/>
          <p:nvPr>
            <p:ph idx="1" type="subTitle"/>
          </p:nvPr>
        </p:nvSpPr>
        <p:spPr>
          <a:xfrm>
            <a:off x="294375" y="2803075"/>
            <a:ext cx="3616800" cy="123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A6ABA"/>
              </a:buClr>
              <a:buSzPts val="1800"/>
              <a:buNone/>
              <a:defRPr>
                <a:solidFill>
                  <a:srgbClr val="9A6ABA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8" name="Google Shape;48;p28"/>
          <p:cNvSpPr txBox="1"/>
          <p:nvPr>
            <p:ph idx="2" type="body"/>
          </p:nvPr>
        </p:nvSpPr>
        <p:spPr>
          <a:xfrm>
            <a:off x="4939500" y="724075"/>
            <a:ext cx="3837000" cy="355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descr=" " id="49" name="Google Shape;49;p2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28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b="1" i="0" lang="en" sz="700" u="none" cap="none" strike="noStrik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i="0" sz="700" u="none" cap="none" strike="noStrike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 " id="52" name="Google Shape;52;p2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07175" y="4539121"/>
            <a:ext cx="776077" cy="2634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29"/>
          <p:cNvSpPr txBox="1"/>
          <p:nvPr/>
        </p:nvSpPr>
        <p:spPr>
          <a:xfrm>
            <a:off x="4619925" y="4517225"/>
            <a:ext cx="41928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fld id="{00000000-1234-1234-1234-123412341234}" type="slidenum">
              <a:rPr b="1" i="0" lang="en" sz="700" u="none" cap="none" strike="noStrike">
                <a:solidFill>
                  <a:schemeClr val="accent2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 b="1" i="0" sz="700" u="none" cap="none" strike="noStrike">
              <a:solidFill>
                <a:schemeClr val="accen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4" name="Google Shape;54;p29"/>
          <p:cNvSpPr txBox="1"/>
          <p:nvPr>
            <p:ph type="title"/>
          </p:nvPr>
        </p:nvSpPr>
        <p:spPr>
          <a:xfrm>
            <a:off x="311700" y="3619355"/>
            <a:ext cx="4511700" cy="605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800"/>
              <a:buFont typeface="Montserrat"/>
              <a:buNone/>
              <a:defRPr b="0" sz="18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theme" Target="../theme/theme2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0"/>
          <p:cNvSpPr txBox="1"/>
          <p:nvPr>
            <p:ph type="title"/>
          </p:nvPr>
        </p:nvSpPr>
        <p:spPr>
          <a:xfrm>
            <a:off x="311700" y="368825"/>
            <a:ext cx="8424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3600"/>
              <a:buFont typeface="Frank Ruhl Libre"/>
              <a:buNone/>
              <a:defRPr b="1" i="0" sz="3600" u="none" cap="none" strike="noStrike">
                <a:solidFill>
                  <a:srgbClr val="57068C"/>
                </a:solidFill>
                <a:latin typeface="Frank Ruhl Libre"/>
                <a:ea typeface="Frank Ruhl Libre"/>
                <a:cs typeface="Frank Ruhl Libre"/>
                <a:sym typeface="Frank Ruhl Libr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b="0" i="0" sz="2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20"/>
          <p:cNvSpPr txBox="1"/>
          <p:nvPr>
            <p:ph idx="1" type="body"/>
          </p:nvPr>
        </p:nvSpPr>
        <p:spPr>
          <a:xfrm>
            <a:off x="311700" y="1152475"/>
            <a:ext cx="8424900" cy="31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7068C"/>
              </a:buClr>
              <a:buSzPts val="1800"/>
              <a:buFont typeface="Montserrat"/>
              <a:buChar char="●"/>
              <a:defRPr b="0" i="0" sz="1800" u="none" cap="none" strike="noStrike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○"/>
              <a:defRPr b="0" i="0" sz="1400" u="none" cap="none" strike="noStrike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■"/>
              <a:defRPr b="0" i="0" sz="1400" u="none" cap="none" strike="noStrike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●"/>
              <a:defRPr b="0" i="0" sz="1400" u="none" cap="none" strike="noStrike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○"/>
              <a:defRPr b="0" i="0" sz="1400" u="none" cap="none" strike="noStrike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■"/>
              <a:defRPr b="0" i="0" sz="1400" u="none" cap="none" strike="noStrike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●"/>
              <a:defRPr b="0" i="0" sz="1400" u="none" cap="none" strike="noStrike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7068C"/>
              </a:buClr>
              <a:buSzPts val="1400"/>
              <a:buFont typeface="Montserrat"/>
              <a:buChar char="○"/>
              <a:defRPr b="0" i="0" sz="1400" u="none" cap="none" strike="noStrike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57068C"/>
              </a:buClr>
              <a:buSzPts val="1400"/>
              <a:buFont typeface="Montserrat"/>
              <a:buChar char="■"/>
              <a:defRPr b="0" i="0" sz="1400" u="none" cap="none" strike="noStrike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256">
          <p15:clr>
            <a:srgbClr val="EA4335"/>
          </p15:clr>
        </p15:guide>
        <p15:guide id="2" orient="horz" pos="3025">
          <p15:clr>
            <a:srgbClr val="EA4335"/>
          </p15:clr>
        </p15:guide>
        <p15:guide id="3" pos="5503">
          <p15:clr>
            <a:srgbClr val="EA4335"/>
          </p15:clr>
        </p15:guide>
        <p15:guide id="4" orient="horz" pos="2693">
          <p15:clr>
            <a:srgbClr val="EA4335"/>
          </p15:clr>
        </p15:guide>
      </p15:sldGuideLst>
    </p:ext>
  </p:extLst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8.png"/><Relationship Id="rId4" Type="http://schemas.openxmlformats.org/officeDocument/2006/relationships/image" Target="../media/image8.png"/><Relationship Id="rId5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apps.who.int/iris/handle/10665/44489" TargetMode="Externa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"/>
          <p:cNvSpPr txBox="1"/>
          <p:nvPr>
            <p:ph type="title"/>
          </p:nvPr>
        </p:nvSpPr>
        <p:spPr>
          <a:xfrm>
            <a:off x="905000" y="1508532"/>
            <a:ext cx="7333800" cy="15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 sz="2500"/>
              <a:t>The Influence of the Urban Built-Environment on Predicting Obesity Rates in New York City</a:t>
            </a:r>
            <a:endParaRPr sz="2500"/>
          </a:p>
        </p:txBody>
      </p:sp>
      <p:sp>
        <p:nvSpPr>
          <p:cNvPr id="96" name="Google Shape;96;p1"/>
          <p:cNvSpPr txBox="1"/>
          <p:nvPr>
            <p:ph idx="1" type="subTitle"/>
          </p:nvPr>
        </p:nvSpPr>
        <p:spPr>
          <a:xfrm>
            <a:off x="2496200" y="2850439"/>
            <a:ext cx="4151400" cy="70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Ruoru Feng rf2463@nyu.edu, Tao Liang tl3517@nyu.edu,</a:t>
            </a:r>
            <a:endParaRPr sz="11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800"/>
              <a:buNone/>
            </a:pPr>
            <a:r>
              <a:rPr lang="en" sz="11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Wengan Xiao wx2066@nyu.edu, Zirui Liu zl3547@nyu.edu</a:t>
            </a:r>
            <a:endParaRPr sz="11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800"/>
              <a:buNone/>
            </a:pPr>
            <a:r>
              <a:t/>
            </a:r>
            <a:endParaRPr sz="1100"/>
          </a:p>
        </p:txBody>
      </p:sp>
      <p:sp>
        <p:nvSpPr>
          <p:cNvPr id="97" name="Google Shape;97;p1"/>
          <p:cNvSpPr txBox="1"/>
          <p:nvPr>
            <p:ph idx="2" type="body"/>
          </p:nvPr>
        </p:nvSpPr>
        <p:spPr>
          <a:xfrm>
            <a:off x="2496200" y="4155404"/>
            <a:ext cx="4151400" cy="30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r>
              <a:rPr lang="en"/>
              <a:t>05 . 05 . 2 2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0"/>
          <p:cNvSpPr txBox="1"/>
          <p:nvPr>
            <p:ph type="title"/>
          </p:nvPr>
        </p:nvSpPr>
        <p:spPr>
          <a:xfrm>
            <a:off x="338975" y="144625"/>
            <a:ext cx="52605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Pearson correlation coefficient</a:t>
            </a:r>
            <a:endParaRPr/>
          </a:p>
        </p:txBody>
      </p:sp>
      <p:sp>
        <p:nvSpPr>
          <p:cNvPr id="164" name="Google Shape;164;p10"/>
          <p:cNvSpPr txBox="1"/>
          <p:nvPr/>
        </p:nvSpPr>
        <p:spPr>
          <a:xfrm>
            <a:off x="338977" y="253941"/>
            <a:ext cx="24360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1" i="0" lang="en" sz="700" u="none" cap="none" strike="noStrike">
                <a:solidFill>
                  <a:srgbClr val="9A6ABA"/>
                </a:solidFill>
                <a:latin typeface="Montserrat"/>
                <a:ea typeface="Montserrat"/>
                <a:cs typeface="Montserrat"/>
                <a:sym typeface="Montserrat"/>
              </a:rPr>
              <a:t>P A R T   0 2</a:t>
            </a:r>
            <a:endParaRPr b="1" i="0" sz="700" u="none" cap="none" strike="noStrike">
              <a:solidFill>
                <a:srgbClr val="9A6AB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65" name="Google Shape;165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32200" y="297025"/>
            <a:ext cx="7085824" cy="4903749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Google Shape;166;p10"/>
          <p:cNvSpPr txBox="1"/>
          <p:nvPr>
            <p:ph idx="1" type="body"/>
          </p:nvPr>
        </p:nvSpPr>
        <p:spPr>
          <a:xfrm>
            <a:off x="311700" y="1313525"/>
            <a:ext cx="3573300" cy="13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>
                <a:solidFill>
                  <a:schemeClr val="dk2"/>
                </a:solidFill>
              </a:rPr>
              <a:t>P-Value:</a:t>
            </a:r>
            <a:endParaRPr b="1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</a:pPr>
            <a:r>
              <a:rPr b="1" lang="en">
                <a:solidFill>
                  <a:schemeClr val="dk2"/>
                </a:solidFill>
              </a:rPr>
              <a:t>*  &lt; 0.05</a:t>
            </a:r>
            <a:endParaRPr b="1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</a:pPr>
            <a:r>
              <a:rPr b="1" lang="en">
                <a:solidFill>
                  <a:schemeClr val="dk2"/>
                </a:solidFill>
              </a:rPr>
              <a:t>**  &lt; 0.01</a:t>
            </a:r>
            <a:endParaRPr b="1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</a:pPr>
            <a:r>
              <a:rPr b="1" lang="en">
                <a:solidFill>
                  <a:schemeClr val="dk2"/>
                </a:solidFill>
              </a:rPr>
              <a:t>***  &lt; 0.001</a:t>
            </a:r>
            <a:endParaRPr b="1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200"/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1"/>
          <p:cNvSpPr txBox="1"/>
          <p:nvPr>
            <p:ph type="title"/>
          </p:nvPr>
        </p:nvSpPr>
        <p:spPr>
          <a:xfrm>
            <a:off x="1506100" y="1752459"/>
            <a:ext cx="6131700" cy="16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Models</a:t>
            </a:r>
            <a:endParaRPr/>
          </a:p>
        </p:txBody>
      </p:sp>
      <p:sp>
        <p:nvSpPr>
          <p:cNvPr id="172" name="Google Shape;172;p11"/>
          <p:cNvSpPr txBox="1"/>
          <p:nvPr/>
        </p:nvSpPr>
        <p:spPr>
          <a:xfrm>
            <a:off x="3793600" y="817178"/>
            <a:ext cx="1556700" cy="2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57068C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 A R T   0 3</a:t>
            </a:r>
            <a:endParaRPr b="0" i="0" sz="900" u="none" cap="none" strike="noStrike">
              <a:solidFill>
                <a:srgbClr val="57068C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173" name="Google Shape;173;p11"/>
          <p:cNvCxnSpPr/>
          <p:nvPr/>
        </p:nvCxnSpPr>
        <p:spPr>
          <a:xfrm>
            <a:off x="4231926" y="1084298"/>
            <a:ext cx="692400" cy="0"/>
          </a:xfrm>
          <a:prstGeom prst="straightConnector1">
            <a:avLst/>
          </a:prstGeom>
          <a:noFill/>
          <a:ln cap="flat" cmpd="sng" w="9525">
            <a:solidFill>
              <a:srgbClr val="57068C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2"/>
          <p:cNvSpPr txBox="1"/>
          <p:nvPr>
            <p:ph type="title"/>
          </p:nvPr>
        </p:nvSpPr>
        <p:spPr>
          <a:xfrm>
            <a:off x="311700" y="708000"/>
            <a:ext cx="59811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Machine Learning Process</a:t>
            </a:r>
            <a:endParaRPr/>
          </a:p>
        </p:txBody>
      </p:sp>
      <p:sp>
        <p:nvSpPr>
          <p:cNvPr id="179" name="Google Shape;179;p12"/>
          <p:cNvSpPr txBox="1"/>
          <p:nvPr>
            <p:ph idx="1" type="body"/>
          </p:nvPr>
        </p:nvSpPr>
        <p:spPr>
          <a:xfrm>
            <a:off x="311700" y="1542000"/>
            <a:ext cx="8424900" cy="28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Stage 1: Non-built environment factors — Use feature correlation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Stage 2: Built environment factors —  combine the feature correlations and feature importance function to filter out all the features to constitute the built environment variables</a:t>
            </a:r>
            <a:endParaRPr sz="1600"/>
          </a:p>
          <a:p>
            <a:pPr indent="-3302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600"/>
              <a:buChar char="●"/>
            </a:pPr>
            <a:r>
              <a:rPr lang="en" sz="1600"/>
              <a:t>Stage 3: Combined dataset of non-built environment factors (Stage 1) + built environment factors (Stage 2), and comparing the results with Stage 1</a:t>
            </a:r>
            <a:endParaRPr sz="1600"/>
          </a:p>
        </p:txBody>
      </p:sp>
      <p:sp>
        <p:nvSpPr>
          <p:cNvPr id="180" name="Google Shape;180;p12"/>
          <p:cNvSpPr txBox="1"/>
          <p:nvPr/>
        </p:nvSpPr>
        <p:spPr>
          <a:xfrm>
            <a:off x="338977" y="253941"/>
            <a:ext cx="24360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1" i="0" lang="en" sz="700" u="none" cap="none" strike="noStrike">
                <a:solidFill>
                  <a:srgbClr val="9A6ABA"/>
                </a:solidFill>
                <a:latin typeface="Montserrat"/>
                <a:ea typeface="Montserrat"/>
                <a:cs typeface="Montserrat"/>
                <a:sym typeface="Montserrat"/>
              </a:rPr>
              <a:t>P A R T   03</a:t>
            </a:r>
            <a:endParaRPr b="1" i="0" sz="700" u="none" cap="none" strike="noStrike">
              <a:solidFill>
                <a:srgbClr val="9A6AB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13"/>
          <p:cNvSpPr txBox="1"/>
          <p:nvPr/>
        </p:nvSpPr>
        <p:spPr>
          <a:xfrm>
            <a:off x="338977" y="253941"/>
            <a:ext cx="24360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1" i="0" lang="en" sz="700" u="none" cap="none" strike="noStrike">
                <a:solidFill>
                  <a:srgbClr val="9A6ABA"/>
                </a:solidFill>
                <a:latin typeface="Montserrat"/>
                <a:ea typeface="Montserrat"/>
                <a:cs typeface="Montserrat"/>
                <a:sym typeface="Montserrat"/>
              </a:rPr>
              <a:t>P A R T   03</a:t>
            </a:r>
            <a:endParaRPr b="1" i="0" sz="700" u="none" cap="none" strike="noStrike">
              <a:solidFill>
                <a:srgbClr val="9A6AB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186" name="Google Shape;186;p13"/>
          <p:cNvGraphicFramePr/>
          <p:nvPr/>
        </p:nvGraphicFramePr>
        <p:xfrm>
          <a:off x="2010850" y="9504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{9E1CA6B4-E545-4C2C-990E-045FCA931065}</a:tableStyleId>
              </a:tblPr>
              <a:tblGrid>
                <a:gridCol w="1707425"/>
                <a:gridCol w="1707425"/>
                <a:gridCol w="1707425"/>
              </a:tblGrid>
              <a:tr h="34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Model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Score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MAE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</a:tr>
              <a:tr h="34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Decision Tree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0.74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2.31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</a:tr>
              <a:tr h="34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Random Forest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0.84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1.83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</a:tr>
              <a:tr h="34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Neural Network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t/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1.79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187" name="Google Shape;187;p13"/>
          <p:cNvGraphicFramePr/>
          <p:nvPr/>
        </p:nvGraphicFramePr>
        <p:xfrm>
          <a:off x="2010850" y="30652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{9E1CA6B4-E545-4C2C-990E-045FCA931065}</a:tableStyleId>
              </a:tblPr>
              <a:tblGrid>
                <a:gridCol w="1707425"/>
                <a:gridCol w="1707425"/>
                <a:gridCol w="1707425"/>
              </a:tblGrid>
              <a:tr h="34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Model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Score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MAE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</a:tr>
              <a:tr h="34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Decision Tree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0.75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2.22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</a:tr>
              <a:tr h="34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Random Forest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0.87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1.64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</a:tr>
              <a:tr h="34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Neural Network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t/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1200" u="none" cap="none" strike="noStrike"/>
                        <a:t>1.56</a:t>
                      </a:r>
                      <a:endParaRPr sz="1200" u="none" cap="none" strike="noStrike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88" name="Google Shape;188;p13"/>
          <p:cNvSpPr txBox="1"/>
          <p:nvPr>
            <p:ph type="title"/>
          </p:nvPr>
        </p:nvSpPr>
        <p:spPr>
          <a:xfrm>
            <a:off x="2189232" y="413400"/>
            <a:ext cx="4765500" cy="54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2000"/>
              <a:t>Without Building Environment</a:t>
            </a:r>
            <a:endParaRPr sz="2000"/>
          </a:p>
        </p:txBody>
      </p:sp>
      <p:sp>
        <p:nvSpPr>
          <p:cNvPr id="189" name="Google Shape;189;p13"/>
          <p:cNvSpPr txBox="1"/>
          <p:nvPr>
            <p:ph type="title"/>
          </p:nvPr>
        </p:nvSpPr>
        <p:spPr>
          <a:xfrm>
            <a:off x="2189232" y="2520475"/>
            <a:ext cx="4765500" cy="5448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2000"/>
              <a:t>With Building Environment</a:t>
            </a:r>
            <a:endParaRPr sz="20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4"/>
          <p:cNvSpPr txBox="1"/>
          <p:nvPr>
            <p:ph type="title"/>
          </p:nvPr>
        </p:nvSpPr>
        <p:spPr>
          <a:xfrm>
            <a:off x="1506100" y="1752459"/>
            <a:ext cx="6131700" cy="16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195" name="Google Shape;195;p14"/>
          <p:cNvSpPr txBox="1"/>
          <p:nvPr/>
        </p:nvSpPr>
        <p:spPr>
          <a:xfrm>
            <a:off x="3793600" y="817178"/>
            <a:ext cx="1556700" cy="2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57068C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 A R T   0 4</a:t>
            </a:r>
            <a:endParaRPr b="0" i="0" sz="900" u="none" cap="none" strike="noStrike">
              <a:solidFill>
                <a:srgbClr val="57068C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196" name="Google Shape;196;p14"/>
          <p:cNvCxnSpPr/>
          <p:nvPr/>
        </p:nvCxnSpPr>
        <p:spPr>
          <a:xfrm>
            <a:off x="4231926" y="1084298"/>
            <a:ext cx="692400" cy="0"/>
          </a:xfrm>
          <a:prstGeom prst="straightConnector1">
            <a:avLst/>
          </a:prstGeom>
          <a:noFill/>
          <a:ln cap="flat" cmpd="sng" w="9525">
            <a:solidFill>
              <a:srgbClr val="57068C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15"/>
          <p:cNvSpPr txBox="1"/>
          <p:nvPr>
            <p:ph type="title"/>
          </p:nvPr>
        </p:nvSpPr>
        <p:spPr>
          <a:xfrm>
            <a:off x="292650" y="608575"/>
            <a:ext cx="85587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4000"/>
              <a:t>SHAP</a:t>
            </a:r>
            <a:endParaRPr sz="4000"/>
          </a:p>
        </p:txBody>
      </p:sp>
      <p:sp>
        <p:nvSpPr>
          <p:cNvPr id="202" name="Google Shape;202;p15"/>
          <p:cNvSpPr txBox="1"/>
          <p:nvPr/>
        </p:nvSpPr>
        <p:spPr>
          <a:xfrm>
            <a:off x="338977" y="253941"/>
            <a:ext cx="24360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1" i="0" lang="en" sz="700" u="none" cap="none" strike="noStrike">
                <a:solidFill>
                  <a:srgbClr val="9A6ABA"/>
                </a:solidFill>
                <a:latin typeface="Montserrat"/>
                <a:ea typeface="Montserrat"/>
                <a:cs typeface="Montserrat"/>
                <a:sym typeface="Montserrat"/>
              </a:rPr>
              <a:t>P A R T   0 4</a:t>
            </a:r>
            <a:endParaRPr b="1" i="0" sz="700" u="none" cap="none" strike="noStrike">
              <a:solidFill>
                <a:srgbClr val="9A6AB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03" name="Google Shape;203;p15"/>
          <p:cNvPicPr preferRelativeResize="0"/>
          <p:nvPr/>
        </p:nvPicPr>
        <p:blipFill rotWithShape="1">
          <a:blip r:embed="rId3">
            <a:alphaModFix/>
          </a:blip>
          <a:srcRect b="18864" l="9020" r="9272" t="0"/>
          <a:stretch/>
        </p:blipFill>
        <p:spPr>
          <a:xfrm>
            <a:off x="3861400" y="1671375"/>
            <a:ext cx="1498275" cy="1487875"/>
          </a:xfrm>
          <a:prstGeom prst="rect">
            <a:avLst/>
          </a:prstGeom>
          <a:noFill/>
          <a:ln>
            <a:noFill/>
          </a:ln>
        </p:spPr>
      </p:pic>
      <p:sp>
        <p:nvSpPr>
          <p:cNvPr id="204" name="Google Shape;204;p15"/>
          <p:cNvSpPr txBox="1"/>
          <p:nvPr/>
        </p:nvSpPr>
        <p:spPr>
          <a:xfrm>
            <a:off x="3409638" y="3159250"/>
            <a:ext cx="2401800" cy="56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r>
              <a:rPr b="1" i="0" lang="en" sz="125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Model Interpretation Tool</a:t>
            </a:r>
            <a:endParaRPr b="1" i="0" sz="125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r>
              <a:t/>
            </a:r>
            <a:endParaRPr b="1" i="0" sz="125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05" name="Google Shape;205;p15"/>
          <p:cNvPicPr preferRelativeResize="0"/>
          <p:nvPr/>
        </p:nvPicPr>
        <p:blipFill rotWithShape="1">
          <a:blip r:embed="rId4">
            <a:alphaModFix/>
          </a:blip>
          <a:srcRect b="20861" l="10629" r="10808" t="0"/>
          <a:stretch/>
        </p:blipFill>
        <p:spPr>
          <a:xfrm>
            <a:off x="945237" y="1671375"/>
            <a:ext cx="1498275" cy="1487875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15"/>
          <p:cNvSpPr txBox="1"/>
          <p:nvPr/>
        </p:nvSpPr>
        <p:spPr>
          <a:xfrm>
            <a:off x="504275" y="3159250"/>
            <a:ext cx="22707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r>
              <a:rPr b="1" i="0" lang="en" sz="125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Game Theory</a:t>
            </a:r>
            <a:endParaRPr b="1" i="0" sz="16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07" name="Google Shape;207;p15"/>
          <p:cNvSpPr txBox="1"/>
          <p:nvPr/>
        </p:nvSpPr>
        <p:spPr>
          <a:xfrm>
            <a:off x="6345025" y="3184300"/>
            <a:ext cx="2270700" cy="3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50"/>
              <a:buFont typeface="Arial"/>
              <a:buNone/>
            </a:pPr>
            <a:r>
              <a:rPr b="1" i="0" lang="en" sz="125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rPr>
              <a:t>Feature - SHAP value</a:t>
            </a:r>
            <a:endParaRPr b="1" i="0" sz="1600" u="none" cap="none" strike="noStrike">
              <a:solidFill>
                <a:srgbClr val="0000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08" name="Google Shape;208;p15"/>
          <p:cNvPicPr preferRelativeResize="0"/>
          <p:nvPr/>
        </p:nvPicPr>
        <p:blipFill rotWithShape="1">
          <a:blip r:embed="rId5">
            <a:alphaModFix/>
          </a:blip>
          <a:srcRect b="21541" l="14033" r="12833" t="2528"/>
          <a:stretch/>
        </p:blipFill>
        <p:spPr>
          <a:xfrm>
            <a:off x="6731250" y="1709975"/>
            <a:ext cx="1498250" cy="1487875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15"/>
          <p:cNvSpPr txBox="1"/>
          <p:nvPr/>
        </p:nvSpPr>
        <p:spPr>
          <a:xfrm>
            <a:off x="3409650" y="1189850"/>
            <a:ext cx="2324700" cy="346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50"/>
              <a:buFont typeface="Arial"/>
              <a:buNone/>
            </a:pPr>
            <a:r>
              <a:rPr b="1" i="0" lang="en" sz="105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SHapley Additive exPlanation</a:t>
            </a:r>
            <a:endParaRPr b="1" i="0" sz="14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16"/>
          <p:cNvSpPr txBox="1"/>
          <p:nvPr>
            <p:ph type="title"/>
          </p:nvPr>
        </p:nvSpPr>
        <p:spPr>
          <a:xfrm>
            <a:off x="359550" y="253950"/>
            <a:ext cx="84249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Features impacts</a:t>
            </a:r>
            <a:endParaRPr/>
          </a:p>
        </p:txBody>
      </p:sp>
      <p:sp>
        <p:nvSpPr>
          <p:cNvPr id="215" name="Google Shape;215;p16"/>
          <p:cNvSpPr txBox="1"/>
          <p:nvPr/>
        </p:nvSpPr>
        <p:spPr>
          <a:xfrm>
            <a:off x="338977" y="253941"/>
            <a:ext cx="24360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1" i="0" lang="en" sz="700" u="none" cap="none" strike="noStrike">
                <a:solidFill>
                  <a:srgbClr val="9A6ABA"/>
                </a:solidFill>
                <a:latin typeface="Montserrat"/>
                <a:ea typeface="Montserrat"/>
                <a:cs typeface="Montserrat"/>
                <a:sym typeface="Montserrat"/>
              </a:rPr>
              <a:t>P A R T   04</a:t>
            </a:r>
            <a:endParaRPr b="1" i="0" sz="700" u="none" cap="none" strike="noStrike">
              <a:solidFill>
                <a:srgbClr val="9A6AB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16" name="Google Shape;216;p16"/>
          <p:cNvSpPr txBox="1"/>
          <p:nvPr>
            <p:ph type="title"/>
          </p:nvPr>
        </p:nvSpPr>
        <p:spPr>
          <a:xfrm>
            <a:off x="359550" y="639275"/>
            <a:ext cx="8424900" cy="490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 sz="1500"/>
              <a:t>With BE</a:t>
            </a:r>
            <a:endParaRPr sz="1500"/>
          </a:p>
        </p:txBody>
      </p:sp>
      <p:pic>
        <p:nvPicPr>
          <p:cNvPr id="217" name="Google Shape;217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470525" y="1177350"/>
            <a:ext cx="4202956" cy="3708925"/>
          </a:xfrm>
          <a:prstGeom prst="rect">
            <a:avLst/>
          </a:prstGeom>
          <a:noFill/>
          <a:ln>
            <a:noFill/>
          </a:ln>
        </p:spPr>
      </p:pic>
      <p:sp>
        <p:nvSpPr>
          <p:cNvPr id="218" name="Google Shape;218;p16"/>
          <p:cNvSpPr/>
          <p:nvPr/>
        </p:nvSpPr>
        <p:spPr>
          <a:xfrm>
            <a:off x="2672325" y="2085750"/>
            <a:ext cx="3421200" cy="193200"/>
          </a:xfrm>
          <a:prstGeom prst="rect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16"/>
          <p:cNvSpPr/>
          <p:nvPr/>
        </p:nvSpPr>
        <p:spPr>
          <a:xfrm>
            <a:off x="2672325" y="2703575"/>
            <a:ext cx="3421200" cy="490500"/>
          </a:xfrm>
          <a:prstGeom prst="rect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16"/>
          <p:cNvSpPr/>
          <p:nvPr/>
        </p:nvSpPr>
        <p:spPr>
          <a:xfrm>
            <a:off x="2470525" y="3581950"/>
            <a:ext cx="3623100" cy="193200"/>
          </a:xfrm>
          <a:prstGeom prst="rect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1" name="Google Shape;221;p16"/>
          <p:cNvSpPr/>
          <p:nvPr/>
        </p:nvSpPr>
        <p:spPr>
          <a:xfrm>
            <a:off x="2470525" y="3950600"/>
            <a:ext cx="3623100" cy="193200"/>
          </a:xfrm>
          <a:prstGeom prst="rect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2" name="Google Shape;222;p16"/>
          <p:cNvSpPr/>
          <p:nvPr/>
        </p:nvSpPr>
        <p:spPr>
          <a:xfrm>
            <a:off x="2470525" y="4319250"/>
            <a:ext cx="3623100" cy="193200"/>
          </a:xfrm>
          <a:prstGeom prst="rect">
            <a:avLst/>
          </a:prstGeom>
          <a:noFill/>
          <a:ln cap="flat" cmpd="sng" w="9525">
            <a:solidFill>
              <a:schemeClr val="accent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17"/>
          <p:cNvSpPr txBox="1"/>
          <p:nvPr>
            <p:ph type="title"/>
          </p:nvPr>
        </p:nvSpPr>
        <p:spPr>
          <a:xfrm>
            <a:off x="311700" y="587975"/>
            <a:ext cx="65511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Limitation</a:t>
            </a:r>
            <a:endParaRPr/>
          </a:p>
        </p:txBody>
      </p:sp>
      <p:sp>
        <p:nvSpPr>
          <p:cNvPr id="228" name="Google Shape;228;p17"/>
          <p:cNvSpPr txBox="1"/>
          <p:nvPr/>
        </p:nvSpPr>
        <p:spPr>
          <a:xfrm>
            <a:off x="338977" y="253941"/>
            <a:ext cx="24360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1" i="0" lang="en" sz="700" u="none" cap="none" strike="noStrike">
                <a:solidFill>
                  <a:srgbClr val="9A6ABA"/>
                </a:solidFill>
                <a:latin typeface="Montserrat"/>
                <a:ea typeface="Montserrat"/>
                <a:cs typeface="Montserrat"/>
                <a:sym typeface="Montserrat"/>
              </a:rPr>
              <a:t>P A R T   0 5</a:t>
            </a:r>
            <a:endParaRPr b="1" i="0" sz="700" u="none" cap="none" strike="noStrike">
              <a:solidFill>
                <a:srgbClr val="9A6AB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29" name="Google Shape;229;p17"/>
          <p:cNvSpPr txBox="1"/>
          <p:nvPr>
            <p:ph idx="1" type="body"/>
          </p:nvPr>
        </p:nvSpPr>
        <p:spPr>
          <a:xfrm>
            <a:off x="292650" y="1389725"/>
            <a:ext cx="8558700" cy="28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 sz="1600">
                <a:solidFill>
                  <a:schemeClr val="dk2"/>
                </a:solidFill>
                <a:highlight>
                  <a:srgbClr val="FFFFFF"/>
                </a:highlight>
              </a:rPr>
              <a:t>The size of the data is relatively small with 2003 rows. The next step might be to consider investigating the obesity rate of entire U.S.</a:t>
            </a:r>
            <a:endParaRPr sz="160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600"/>
              <a:buChar char="●"/>
            </a:pPr>
            <a:r>
              <a:rPr lang="en" sz="1600">
                <a:solidFill>
                  <a:schemeClr val="dk2"/>
                </a:solidFill>
                <a:highlight>
                  <a:schemeClr val="lt1"/>
                </a:highlight>
              </a:rPr>
              <a:t>The improvement in model prediction is not significant might due to </a:t>
            </a:r>
            <a:r>
              <a:rPr lang="en" sz="1600">
                <a:solidFill>
                  <a:schemeClr val="dk2"/>
                </a:solidFill>
                <a:highlight>
                  <a:srgbClr val="FFFFFF"/>
                </a:highlight>
              </a:rPr>
              <a:t>the built environment and obesity are rather indirectly related. For example, </a:t>
            </a:r>
            <a:r>
              <a:rPr lang="en" sz="1600">
                <a:solidFill>
                  <a:schemeClr val="dk2"/>
                </a:solidFill>
                <a:highlight>
                  <a:schemeClr val="lt1"/>
                </a:highlight>
              </a:rPr>
              <a:t>built environment only </a:t>
            </a:r>
            <a:r>
              <a:rPr lang="en" sz="1600">
                <a:solidFill>
                  <a:schemeClr val="dk2"/>
                </a:solidFill>
                <a:highlight>
                  <a:srgbClr val="FFFFFF"/>
                </a:highlight>
              </a:rPr>
              <a:t>encourage physical activities to change obesity rate. </a:t>
            </a:r>
            <a:endParaRPr sz="160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800"/>
              <a:buNone/>
            </a:pPr>
            <a:r>
              <a:t/>
            </a:r>
            <a:endParaRPr sz="1600">
              <a:solidFill>
                <a:schemeClr val="dk2"/>
              </a:solidFill>
              <a:highlight>
                <a:srgbClr val="FFFFFF"/>
              </a:highlight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18"/>
          <p:cNvSpPr txBox="1"/>
          <p:nvPr>
            <p:ph type="title"/>
          </p:nvPr>
        </p:nvSpPr>
        <p:spPr>
          <a:xfrm>
            <a:off x="311700" y="587975"/>
            <a:ext cx="6551100" cy="65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</a:pPr>
            <a:r>
              <a:rPr lang="en"/>
              <a:t>Reference list</a:t>
            </a:r>
            <a:endParaRPr/>
          </a:p>
        </p:txBody>
      </p:sp>
      <p:sp>
        <p:nvSpPr>
          <p:cNvPr id="235" name="Google Shape;235;p18"/>
          <p:cNvSpPr txBox="1"/>
          <p:nvPr>
            <p:ph idx="1" type="body"/>
          </p:nvPr>
        </p:nvSpPr>
        <p:spPr>
          <a:xfrm>
            <a:off x="311700" y="1448400"/>
            <a:ext cx="8424900" cy="30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" sz="1300"/>
              <a:t>Centers for Disease Control and Prevention. (2019). Places: Local Data for Better Health. https://www.cdc.gov/places/index.html</a:t>
            </a:r>
            <a:endParaRPr sz="1300"/>
          </a:p>
          <a:p>
            <a:pPr indent="0" lvl="0" marL="0" rtl="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" sz="1300"/>
              <a:t>Levine, J. A. (2011). Poverty and obesity in the US. In Diabetes (Vol. 60, Issue 11, pp. 2667–2668). Am Diabetes Assoc.</a:t>
            </a:r>
            <a:endParaRPr sz="1300"/>
          </a:p>
          <a:p>
            <a:pPr indent="0" lvl="0" marL="0" rtl="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" sz="1300"/>
              <a:t>Shrider, E. A., Kollar, M., Chen, F., &amp; Semega, J. (2021). Income and poverty in the United States: 2020. Current Population Reports. US Census Bureau, 14.</a:t>
            </a:r>
            <a:endParaRPr sz="1300"/>
          </a:p>
          <a:p>
            <a:pPr indent="0" lvl="0" marL="0" rtl="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" sz="1300"/>
              <a:t>World Health Organization. (2010). A conceptual framework for action on the social determinants of health. 76. </a:t>
            </a:r>
            <a:r>
              <a:rPr lang="en" sz="1300" u="sng">
                <a:solidFill>
                  <a:schemeClr val="hlink"/>
                </a:solidFill>
                <a:hlinkClick r:id="rId3"/>
              </a:rPr>
              <a:t>https://apps.who.int/iris/handle/10665/44489</a:t>
            </a:r>
            <a:endParaRPr sz="1300"/>
          </a:p>
          <a:p>
            <a:pPr indent="0" lvl="0" marL="0" rtl="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rPr lang="en" sz="1300"/>
              <a:t>Lundberg, S. M., &amp; Lee, S. I. (2017). A unified approach to interpreting model predictions. Advances in neural information processing systems, 30.</a:t>
            </a:r>
            <a:endParaRPr sz="1300"/>
          </a:p>
          <a:p>
            <a:pPr indent="0" lvl="0" marL="0" rtl="0" algn="l">
              <a:lnSpc>
                <a:spcPct val="125000"/>
              </a:lnSpc>
              <a:spcBef>
                <a:spcPts val="100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 sz="1300"/>
          </a:p>
          <a:p>
            <a:pPr indent="0" lvl="0" marL="0" rtl="0" algn="l">
              <a:lnSpc>
                <a:spcPct val="125000"/>
              </a:lnSpc>
              <a:spcBef>
                <a:spcPts val="1000"/>
              </a:spcBef>
              <a:spcAft>
                <a:spcPts val="1000"/>
              </a:spcAft>
              <a:buSzPts val="1800"/>
              <a:buNone/>
            </a:pPr>
            <a:r>
              <a:t/>
            </a:r>
            <a:endParaRPr sz="1000"/>
          </a:p>
        </p:txBody>
      </p:sp>
      <p:sp>
        <p:nvSpPr>
          <p:cNvPr id="236" name="Google Shape;236;p18"/>
          <p:cNvSpPr txBox="1"/>
          <p:nvPr/>
        </p:nvSpPr>
        <p:spPr>
          <a:xfrm>
            <a:off x="338977" y="253941"/>
            <a:ext cx="24360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1" i="0" lang="en" sz="700" u="none" cap="none" strike="noStrike">
                <a:solidFill>
                  <a:srgbClr val="9A6ABA"/>
                </a:solidFill>
                <a:latin typeface="Montserrat"/>
                <a:ea typeface="Montserrat"/>
                <a:cs typeface="Montserrat"/>
                <a:sym typeface="Montserrat"/>
              </a:rPr>
              <a:t>P A R T   0 5</a:t>
            </a:r>
            <a:endParaRPr b="1" i="0" sz="700" u="none" cap="none" strike="noStrike">
              <a:solidFill>
                <a:srgbClr val="9A6AB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19"/>
          <p:cNvSpPr txBox="1"/>
          <p:nvPr>
            <p:ph type="title"/>
          </p:nvPr>
        </p:nvSpPr>
        <p:spPr>
          <a:xfrm>
            <a:off x="1506100" y="1752459"/>
            <a:ext cx="6131700" cy="16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Thank You!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"/>
          <p:cNvSpPr txBox="1"/>
          <p:nvPr>
            <p:ph type="title"/>
          </p:nvPr>
        </p:nvSpPr>
        <p:spPr>
          <a:xfrm>
            <a:off x="1506100" y="1752459"/>
            <a:ext cx="6131700" cy="16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Background</a:t>
            </a:r>
            <a:endParaRPr/>
          </a:p>
        </p:txBody>
      </p:sp>
      <p:sp>
        <p:nvSpPr>
          <p:cNvPr id="103" name="Google Shape;103;p2"/>
          <p:cNvSpPr txBox="1"/>
          <p:nvPr/>
        </p:nvSpPr>
        <p:spPr>
          <a:xfrm>
            <a:off x="3793600" y="817178"/>
            <a:ext cx="1556700" cy="2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57068C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 A R T   0 1</a:t>
            </a:r>
            <a:endParaRPr b="0" i="0" sz="900" u="none" cap="none" strike="noStrike">
              <a:solidFill>
                <a:srgbClr val="57068C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104" name="Google Shape;104;p2"/>
          <p:cNvCxnSpPr/>
          <p:nvPr/>
        </p:nvCxnSpPr>
        <p:spPr>
          <a:xfrm>
            <a:off x="4231926" y="1084298"/>
            <a:ext cx="692400" cy="0"/>
          </a:xfrm>
          <a:prstGeom prst="straightConnector1">
            <a:avLst/>
          </a:prstGeom>
          <a:noFill/>
          <a:ln cap="flat" cmpd="sng" w="9525">
            <a:solidFill>
              <a:srgbClr val="57068C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3"/>
          <p:cNvSpPr txBox="1"/>
          <p:nvPr>
            <p:ph type="title"/>
          </p:nvPr>
        </p:nvSpPr>
        <p:spPr>
          <a:xfrm>
            <a:off x="311700" y="479400"/>
            <a:ext cx="85587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Built Environment &amp; Obesity</a:t>
            </a:r>
            <a:endParaRPr/>
          </a:p>
        </p:txBody>
      </p:sp>
      <p:sp>
        <p:nvSpPr>
          <p:cNvPr id="110" name="Google Shape;110;p3"/>
          <p:cNvSpPr txBox="1"/>
          <p:nvPr>
            <p:ph idx="1" type="body"/>
          </p:nvPr>
        </p:nvSpPr>
        <p:spPr>
          <a:xfrm>
            <a:off x="292650" y="1155375"/>
            <a:ext cx="8558700" cy="341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en" sz="1500">
                <a:solidFill>
                  <a:schemeClr val="dk2"/>
                </a:solidFill>
                <a:highlight>
                  <a:srgbClr val="FFFFFF"/>
                </a:highlight>
              </a:rPr>
              <a:t>Built Environment is a conceptually important determinant of obesity in the past decades</a:t>
            </a:r>
            <a:endParaRPr sz="150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en" sz="1500">
                <a:solidFill>
                  <a:schemeClr val="dk2"/>
                </a:solidFill>
                <a:highlight>
                  <a:srgbClr val="FFFFFF"/>
                </a:highlight>
              </a:rPr>
              <a:t>Although most of the study have not yet confirmed the impact of built environment on obesity, many studies had shown that their features have influence on obesity.</a:t>
            </a:r>
            <a:endParaRPr sz="150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500"/>
              <a:buChar char="●"/>
            </a:pPr>
            <a:r>
              <a:rPr lang="en" sz="1500">
                <a:solidFill>
                  <a:schemeClr val="dk2"/>
                </a:solidFill>
                <a:highlight>
                  <a:srgbClr val="FFFFFF"/>
                </a:highlight>
              </a:rPr>
              <a:t>In our project we use </a:t>
            </a:r>
            <a:r>
              <a:rPr lang="en" sz="1500">
                <a:solidFill>
                  <a:schemeClr val="dk2"/>
                </a:solidFill>
                <a:highlight>
                  <a:schemeClr val="lt1"/>
                </a:highlight>
              </a:rPr>
              <a:t>historical obesity rate in NYC as our target variable and </a:t>
            </a:r>
            <a:r>
              <a:rPr lang="en" sz="1500">
                <a:solidFill>
                  <a:schemeClr val="dk2"/>
                </a:solidFill>
                <a:highlight>
                  <a:srgbClr val="FFFFFF"/>
                </a:highlight>
              </a:rPr>
              <a:t>built environment features as independent variables.</a:t>
            </a:r>
            <a:endParaRPr sz="1500">
              <a:solidFill>
                <a:schemeClr val="dk2"/>
              </a:solidFill>
              <a:highlight>
                <a:srgbClr val="FFFFFF"/>
              </a:highlight>
            </a:endParaRPr>
          </a:p>
          <a:p>
            <a:pPr indent="-323850" lvl="0" marL="457200" marR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Clr>
                <a:schemeClr val="dk2"/>
              </a:buClr>
              <a:buSzPts val="1500"/>
              <a:buChar char="●"/>
            </a:pPr>
            <a:r>
              <a:rPr lang="en" sz="1500">
                <a:solidFill>
                  <a:schemeClr val="dk2"/>
                </a:solidFill>
                <a:highlight>
                  <a:srgbClr val="FFFFFF"/>
                </a:highlight>
              </a:rPr>
              <a:t>Our project will gives policymakers and urban planners a measurable idea of how to utilizing urban resources and take action to the vulnerable neighborhoods. </a:t>
            </a:r>
            <a:endParaRPr sz="1500">
              <a:solidFill>
                <a:schemeClr val="dk2"/>
              </a:solidFill>
              <a:highlight>
                <a:srgbClr val="FFFFFF"/>
              </a:highlight>
            </a:endParaRPr>
          </a:p>
        </p:txBody>
      </p:sp>
      <p:sp>
        <p:nvSpPr>
          <p:cNvPr id="111" name="Google Shape;111;p3"/>
          <p:cNvSpPr txBox="1"/>
          <p:nvPr/>
        </p:nvSpPr>
        <p:spPr>
          <a:xfrm>
            <a:off x="338977" y="253941"/>
            <a:ext cx="24360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1" i="0" lang="en" sz="700" u="none" cap="none" strike="noStrike">
                <a:solidFill>
                  <a:srgbClr val="9A6ABA"/>
                </a:solidFill>
                <a:latin typeface="Montserrat"/>
                <a:ea typeface="Montserrat"/>
                <a:cs typeface="Montserrat"/>
                <a:sym typeface="Montserrat"/>
              </a:rPr>
              <a:t>P A R T   0 1</a:t>
            </a:r>
            <a:endParaRPr b="1" i="0" sz="700" u="none" cap="none" strike="noStrike">
              <a:solidFill>
                <a:srgbClr val="9A6AB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4"/>
          <p:cNvSpPr txBox="1"/>
          <p:nvPr>
            <p:ph type="title"/>
          </p:nvPr>
        </p:nvSpPr>
        <p:spPr>
          <a:xfrm>
            <a:off x="311700" y="591775"/>
            <a:ext cx="31323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SDOH</a:t>
            </a:r>
            <a:endParaRPr/>
          </a:p>
        </p:txBody>
      </p:sp>
      <p:sp>
        <p:nvSpPr>
          <p:cNvPr id="117" name="Google Shape;117;p4"/>
          <p:cNvSpPr txBox="1"/>
          <p:nvPr>
            <p:ph idx="1" type="body"/>
          </p:nvPr>
        </p:nvSpPr>
        <p:spPr>
          <a:xfrm>
            <a:off x="311700" y="1389725"/>
            <a:ext cx="4260300" cy="288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SzPts val="1200"/>
              <a:buNone/>
            </a:pPr>
            <a:r>
              <a:rPr lang="en" sz="1800"/>
              <a:t>Social determinants of health (SDOH) are the conditions in the environments where people are born, live, learn, work, play, worship, and age that affect a wide range of health, functioning, and quality-of-life outcomes and risks.</a:t>
            </a:r>
            <a:endParaRPr sz="1800"/>
          </a:p>
        </p:txBody>
      </p:sp>
      <p:sp>
        <p:nvSpPr>
          <p:cNvPr id="118" name="Google Shape;118;p4"/>
          <p:cNvSpPr txBox="1"/>
          <p:nvPr/>
        </p:nvSpPr>
        <p:spPr>
          <a:xfrm>
            <a:off x="311702" y="242316"/>
            <a:ext cx="24360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1" i="0" lang="en" sz="700" u="none" cap="none" strike="noStrike">
                <a:solidFill>
                  <a:srgbClr val="9A6ABA"/>
                </a:solidFill>
                <a:latin typeface="Montserrat"/>
                <a:ea typeface="Montserrat"/>
                <a:cs typeface="Montserrat"/>
                <a:sym typeface="Montserrat"/>
              </a:rPr>
              <a:t>P A R T   0 1</a:t>
            </a:r>
            <a:endParaRPr b="1" i="0" sz="700" u="none" cap="none" strike="noStrike">
              <a:solidFill>
                <a:srgbClr val="9A6AB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9" name="Google Shape;119;p4"/>
          <p:cNvPicPr preferRelativeResize="0"/>
          <p:nvPr/>
        </p:nvPicPr>
        <p:blipFill rotWithShape="1">
          <a:blip r:embed="rId3">
            <a:alphaModFix/>
          </a:blip>
          <a:srcRect b="12064" l="0" r="0" t="0"/>
          <a:stretch/>
        </p:blipFill>
        <p:spPr>
          <a:xfrm>
            <a:off x="4626725" y="334800"/>
            <a:ext cx="4267199" cy="4123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5"/>
          <p:cNvSpPr txBox="1"/>
          <p:nvPr>
            <p:ph type="title"/>
          </p:nvPr>
        </p:nvSpPr>
        <p:spPr>
          <a:xfrm>
            <a:off x="1506100" y="1752459"/>
            <a:ext cx="6131700" cy="163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"/>
              <a:t>Data</a:t>
            </a:r>
            <a:endParaRPr/>
          </a:p>
        </p:txBody>
      </p:sp>
      <p:sp>
        <p:nvSpPr>
          <p:cNvPr id="125" name="Google Shape;125;p5"/>
          <p:cNvSpPr txBox="1"/>
          <p:nvPr/>
        </p:nvSpPr>
        <p:spPr>
          <a:xfrm>
            <a:off x="3793600" y="817178"/>
            <a:ext cx="1556700" cy="29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0" i="0" lang="en" sz="900" u="none" cap="none" strike="noStrike">
                <a:solidFill>
                  <a:srgbClr val="57068C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 A R T   0 2</a:t>
            </a:r>
            <a:endParaRPr b="0" i="0" sz="900" u="none" cap="none" strike="noStrike">
              <a:solidFill>
                <a:srgbClr val="57068C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126" name="Google Shape;126;p5"/>
          <p:cNvCxnSpPr/>
          <p:nvPr/>
        </p:nvCxnSpPr>
        <p:spPr>
          <a:xfrm>
            <a:off x="4231926" y="1084298"/>
            <a:ext cx="692400" cy="0"/>
          </a:xfrm>
          <a:prstGeom prst="straightConnector1">
            <a:avLst/>
          </a:prstGeom>
          <a:noFill/>
          <a:ln cap="flat" cmpd="sng" w="9525">
            <a:solidFill>
              <a:srgbClr val="57068C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6"/>
          <p:cNvSpPr txBox="1"/>
          <p:nvPr>
            <p:ph type="title"/>
          </p:nvPr>
        </p:nvSpPr>
        <p:spPr>
          <a:xfrm>
            <a:off x="311700" y="515575"/>
            <a:ext cx="31323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Data</a:t>
            </a:r>
            <a:endParaRPr/>
          </a:p>
        </p:txBody>
      </p:sp>
      <p:sp>
        <p:nvSpPr>
          <p:cNvPr id="132" name="Google Shape;132;p6"/>
          <p:cNvSpPr txBox="1"/>
          <p:nvPr>
            <p:ph idx="1" type="body"/>
          </p:nvPr>
        </p:nvSpPr>
        <p:spPr>
          <a:xfrm>
            <a:off x="311700" y="1176775"/>
            <a:ext cx="3573300" cy="3161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>
                <a:solidFill>
                  <a:schemeClr val="dk2"/>
                </a:solidFill>
              </a:rPr>
              <a:t>Units: </a:t>
            </a:r>
            <a:endParaRPr b="1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</a:pPr>
            <a:r>
              <a:rPr lang="en">
                <a:solidFill>
                  <a:schemeClr val="dk2"/>
                </a:solidFill>
              </a:rPr>
              <a:t>Census Tracts 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</a:pPr>
            <a:r>
              <a:rPr lang="en">
                <a:solidFill>
                  <a:schemeClr val="dk2"/>
                </a:solidFill>
              </a:rPr>
              <a:t>(2003  out of 2165, population &gt;= 1000)</a:t>
            </a:r>
            <a:endParaRPr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b="1" sz="11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</a:pPr>
            <a:r>
              <a:rPr b="1" lang="en" sz="1100"/>
              <a:t>Obesity Rate (CDC, 2019)</a:t>
            </a:r>
            <a:endParaRPr b="1" sz="11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</a:pPr>
            <a:r>
              <a:rPr b="1" lang="en" sz="1100"/>
              <a:t>Socio-economic Data (ACS 5, 2019)</a:t>
            </a:r>
            <a:endParaRPr b="1" sz="1100"/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</a:pPr>
            <a:r>
              <a:rPr b="1" lang="en" sz="1100"/>
              <a:t>Education Data (</a:t>
            </a:r>
            <a:r>
              <a:rPr b="1" lang="en" sz="1100">
                <a:solidFill>
                  <a:schemeClr val="dk2"/>
                </a:solidFill>
              </a:rPr>
              <a:t>ACS 5, 2019)</a:t>
            </a:r>
            <a:endParaRPr b="1" sz="11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</a:pPr>
            <a:r>
              <a:rPr b="1" lang="en" sz="1100">
                <a:solidFill>
                  <a:schemeClr val="dk2"/>
                </a:solidFill>
              </a:rPr>
              <a:t>Natural Environment (EPA, NASA)</a:t>
            </a:r>
            <a:endParaRPr b="1" sz="11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</a:pPr>
            <a:r>
              <a:rPr b="1" lang="en" sz="1100">
                <a:solidFill>
                  <a:schemeClr val="dk2"/>
                </a:solidFill>
              </a:rPr>
              <a:t>Built Environment (OSM, LION, PLUTO)</a:t>
            </a:r>
            <a:endParaRPr b="1" sz="1100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200"/>
              <a:buNone/>
            </a:pPr>
            <a:r>
              <a:t/>
            </a:r>
            <a:endParaRPr sz="1500"/>
          </a:p>
        </p:txBody>
      </p:sp>
      <p:sp>
        <p:nvSpPr>
          <p:cNvPr id="133" name="Google Shape;133;p6"/>
          <p:cNvSpPr txBox="1"/>
          <p:nvPr/>
        </p:nvSpPr>
        <p:spPr>
          <a:xfrm>
            <a:off x="311702" y="242316"/>
            <a:ext cx="24360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1" i="0" lang="en" sz="700" u="none" cap="none" strike="noStrike">
                <a:solidFill>
                  <a:srgbClr val="9A6ABA"/>
                </a:solidFill>
                <a:latin typeface="Montserrat"/>
                <a:ea typeface="Montserrat"/>
                <a:cs typeface="Montserrat"/>
                <a:sym typeface="Montserrat"/>
              </a:rPr>
              <a:t>P A R T   0 2</a:t>
            </a:r>
            <a:endParaRPr b="1" i="0" sz="700" u="none" cap="none" strike="noStrike">
              <a:solidFill>
                <a:srgbClr val="9A6AB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4" name="Google Shape;134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202665" y="351775"/>
            <a:ext cx="4533936" cy="4206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7"/>
          <p:cNvSpPr txBox="1"/>
          <p:nvPr>
            <p:ph type="title"/>
          </p:nvPr>
        </p:nvSpPr>
        <p:spPr>
          <a:xfrm>
            <a:off x="311700" y="152400"/>
            <a:ext cx="31323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Obesity Rate</a:t>
            </a:r>
            <a:endParaRPr/>
          </a:p>
        </p:txBody>
      </p:sp>
      <p:sp>
        <p:nvSpPr>
          <p:cNvPr id="140" name="Google Shape;140;p7"/>
          <p:cNvSpPr txBox="1"/>
          <p:nvPr>
            <p:ph idx="1" type="body"/>
          </p:nvPr>
        </p:nvSpPr>
        <p:spPr>
          <a:xfrm>
            <a:off x="311700" y="836175"/>
            <a:ext cx="3573300" cy="13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>
                <a:solidFill>
                  <a:schemeClr val="dk2"/>
                </a:solidFill>
              </a:rPr>
              <a:t>Mean: 26.38%</a:t>
            </a:r>
            <a:endParaRPr b="1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</a:pPr>
            <a:r>
              <a:rPr b="1" lang="en">
                <a:solidFill>
                  <a:schemeClr val="dk2"/>
                </a:solidFill>
              </a:rPr>
              <a:t>Standard Deviation: 6.2%</a:t>
            </a:r>
            <a:endParaRPr b="1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</a:pPr>
            <a:r>
              <a:rPr b="1" lang="en">
                <a:solidFill>
                  <a:schemeClr val="dk2"/>
                </a:solidFill>
              </a:rPr>
              <a:t>Min: 13.10%</a:t>
            </a:r>
            <a:endParaRPr b="1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</a:pPr>
            <a:r>
              <a:rPr b="1" lang="en">
                <a:solidFill>
                  <a:schemeClr val="dk2"/>
                </a:solidFill>
              </a:rPr>
              <a:t>Max: 45.5%</a:t>
            </a:r>
            <a:endParaRPr b="1">
              <a:solidFill>
                <a:schemeClr val="dk2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SzPts val="1200"/>
              <a:buNone/>
            </a:pPr>
            <a:r>
              <a:t/>
            </a:r>
            <a:endParaRPr sz="1500"/>
          </a:p>
        </p:txBody>
      </p:sp>
      <p:sp>
        <p:nvSpPr>
          <p:cNvPr id="141" name="Google Shape;141;p7"/>
          <p:cNvSpPr txBox="1"/>
          <p:nvPr/>
        </p:nvSpPr>
        <p:spPr>
          <a:xfrm>
            <a:off x="311702" y="152391"/>
            <a:ext cx="24360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1" i="0" lang="en" sz="700" u="none" cap="none" strike="noStrike">
                <a:solidFill>
                  <a:srgbClr val="9A6ABA"/>
                </a:solidFill>
                <a:latin typeface="Montserrat"/>
                <a:ea typeface="Montserrat"/>
                <a:cs typeface="Montserrat"/>
                <a:sym typeface="Montserrat"/>
              </a:rPr>
              <a:t>P A R T   0 2</a:t>
            </a:r>
            <a:endParaRPr b="1" i="0" sz="700" u="none" cap="none" strike="noStrike">
              <a:solidFill>
                <a:srgbClr val="9A6AB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42" name="Google Shape;142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37400" y="152400"/>
            <a:ext cx="4954201" cy="473588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1700" y="2232075"/>
            <a:ext cx="3642099" cy="2163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8"/>
          <p:cNvSpPr txBox="1"/>
          <p:nvPr>
            <p:ph type="title"/>
          </p:nvPr>
        </p:nvSpPr>
        <p:spPr>
          <a:xfrm>
            <a:off x="357300" y="541625"/>
            <a:ext cx="3132300" cy="1179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Feature in 15 min Walking Distance (0.8 mile)</a:t>
            </a:r>
            <a:endParaRPr/>
          </a:p>
        </p:txBody>
      </p:sp>
      <p:sp>
        <p:nvSpPr>
          <p:cNvPr id="149" name="Google Shape;149;p8"/>
          <p:cNvSpPr txBox="1"/>
          <p:nvPr/>
        </p:nvSpPr>
        <p:spPr>
          <a:xfrm>
            <a:off x="311702" y="242316"/>
            <a:ext cx="24360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1" i="0" lang="en" sz="700" u="none" cap="none" strike="noStrike">
                <a:solidFill>
                  <a:srgbClr val="9A6ABA"/>
                </a:solidFill>
                <a:latin typeface="Montserrat"/>
                <a:ea typeface="Montserrat"/>
                <a:cs typeface="Montserrat"/>
                <a:sym typeface="Montserrat"/>
              </a:rPr>
              <a:t>P A R T   0 2</a:t>
            </a:r>
            <a:endParaRPr b="1" i="0" sz="700" u="none" cap="none" strike="noStrike">
              <a:solidFill>
                <a:srgbClr val="9A6AB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0" name="Google Shape;150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997675" y="600738"/>
            <a:ext cx="4331224" cy="3942026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8"/>
          <p:cNvSpPr txBox="1"/>
          <p:nvPr>
            <p:ph idx="1" type="body"/>
          </p:nvPr>
        </p:nvSpPr>
        <p:spPr>
          <a:xfrm>
            <a:off x="311700" y="1985175"/>
            <a:ext cx="3573300" cy="238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 draw a circle with the centroid of each census block and the radius of 0.8. 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 calculate total number of the built environment characteristics that falls into the range. 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And take the mean value of them.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Supermarkets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Fast-food restaurants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Park area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Transit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SzPts val="1200"/>
              <a:buNone/>
            </a:pPr>
            <a:r>
              <a:t/>
            </a:r>
            <a:endParaRPr sz="15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9"/>
          <p:cNvSpPr txBox="1"/>
          <p:nvPr>
            <p:ph type="title"/>
          </p:nvPr>
        </p:nvSpPr>
        <p:spPr>
          <a:xfrm>
            <a:off x="311700" y="406150"/>
            <a:ext cx="31323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"/>
              <a:t>Data Heat Map</a:t>
            </a:r>
            <a:endParaRPr/>
          </a:p>
        </p:txBody>
      </p:sp>
      <p:sp>
        <p:nvSpPr>
          <p:cNvPr id="157" name="Google Shape;157;p9"/>
          <p:cNvSpPr txBox="1"/>
          <p:nvPr/>
        </p:nvSpPr>
        <p:spPr>
          <a:xfrm>
            <a:off x="311702" y="242316"/>
            <a:ext cx="2436000" cy="30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1" i="0" lang="en" sz="700" u="none" cap="none" strike="noStrike">
                <a:solidFill>
                  <a:srgbClr val="9A6ABA"/>
                </a:solidFill>
                <a:latin typeface="Montserrat"/>
                <a:ea typeface="Montserrat"/>
                <a:cs typeface="Montserrat"/>
                <a:sym typeface="Montserrat"/>
              </a:rPr>
              <a:t>P A R T   0 2</a:t>
            </a:r>
            <a:endParaRPr b="1" i="0" sz="700" u="none" cap="none" strike="noStrike">
              <a:solidFill>
                <a:srgbClr val="9A6ABA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8" name="Google Shape;158;p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86625" y="263825"/>
            <a:ext cx="5003552" cy="4615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NYU Elegant">
  <a:themeElements>
    <a:clrScheme name="Simple Light">
      <a:dk1>
        <a:srgbClr val="57068C"/>
      </a:dk1>
      <a:lt1>
        <a:srgbClr val="FFFFFF"/>
      </a:lt1>
      <a:dk2>
        <a:srgbClr val="333333"/>
      </a:dk2>
      <a:lt2>
        <a:srgbClr val="E3DFE9"/>
      </a:lt2>
      <a:accent1>
        <a:srgbClr val="9A6ABA"/>
      </a:accent1>
      <a:accent2>
        <a:srgbClr val="6D6D6D"/>
      </a:accent2>
      <a:accent3>
        <a:srgbClr val="007E8A"/>
      </a:accent3>
      <a:accent4>
        <a:srgbClr val="E97300"/>
      </a:accent4>
      <a:accent5>
        <a:srgbClr val="799A05"/>
      </a:accent5>
      <a:accent6>
        <a:srgbClr val="C50F3C"/>
      </a:accent6>
      <a:hlink>
        <a:srgbClr val="57068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